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3" r:id="rId3"/>
    <p:sldId id="257" r:id="rId4"/>
    <p:sldId id="256" r:id="rId5"/>
    <p:sldId id="259" r:id="rId6"/>
    <p:sldId id="265" r:id="rId7"/>
    <p:sldId id="266" r:id="rId8"/>
    <p:sldId id="276" r:id="rId9"/>
    <p:sldId id="268" r:id="rId10"/>
    <p:sldId id="286" r:id="rId11"/>
    <p:sldId id="28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9" r:id="rId20"/>
    <p:sldId id="281" r:id="rId21"/>
    <p:sldId id="280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A KANWAL" initials="SK" lastIdx="1" clrIdx="0">
    <p:extLst>
      <p:ext uri="{19B8F6BF-5375-455C-9EA6-DF929625EA0E}">
        <p15:presenceInfo xmlns:p15="http://schemas.microsoft.com/office/powerpoint/2012/main" userId="SANA KANW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amzatanvir/pothole-detection" TargetMode="External"/><Relationship Id="rId4" Type="http://schemas.openxmlformats.org/officeDocument/2006/relationships/hyperlink" Target="https://sites.google.com/view/mpvi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8DF7A-A9B5-4845-AF5E-B2D29E3DA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899" y="2119631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 b="1" dirty="0"/>
              <a:t>GAME FOR DYSLEXICS</a:t>
            </a:r>
            <a:br>
              <a:rPr lang="en-US" sz="4800" dirty="0"/>
            </a:br>
            <a:r>
              <a:rPr lang="en-US" sz="2800" dirty="0"/>
              <a:t>(Project by MPVIR group )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AE14E-ECD5-4E9A-B943-1803189E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65" y="817198"/>
            <a:ext cx="1627773" cy="1633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D7D87D-8350-4A85-A114-87B823B2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14" y="4321581"/>
            <a:ext cx="1324704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4C1E3-B80B-4363-848D-DF1D09140539}"/>
              </a:ext>
            </a:extLst>
          </p:cNvPr>
          <p:cNvSpPr txBox="1"/>
          <p:nvPr/>
        </p:nvSpPr>
        <p:spPr>
          <a:xfrm>
            <a:off x="979754" y="2890391"/>
            <a:ext cx="2994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5EB37-CD5A-4C34-9F61-3E1FF0D0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8" y="768627"/>
            <a:ext cx="7585136" cy="54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D49BF-3174-4714-8B9F-FF015EBE1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2034" y="1130402"/>
            <a:ext cx="2809461" cy="4978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332DC-B714-4417-A024-3E31C881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2" y="1457739"/>
            <a:ext cx="2575889" cy="4134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B86EA-E06C-40EF-84C6-2B475F4A3229}"/>
              </a:ext>
            </a:extLst>
          </p:cNvPr>
          <p:cNvSpPr txBox="1"/>
          <p:nvPr/>
        </p:nvSpPr>
        <p:spPr>
          <a:xfrm flipH="1">
            <a:off x="1987823" y="3105834"/>
            <a:ext cx="3723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LOGIN MENU</a:t>
            </a:r>
            <a:endParaRPr lang="en-PK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0B14B-F539-4BD4-8D9F-C84791FC8BB5}"/>
              </a:ext>
            </a:extLst>
          </p:cNvPr>
          <p:cNvSpPr txBox="1"/>
          <p:nvPr/>
        </p:nvSpPr>
        <p:spPr>
          <a:xfrm flipH="1">
            <a:off x="3849754" y="384313"/>
            <a:ext cx="37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APP INTERFACE</a:t>
            </a:r>
            <a:endParaRPr lang="en-PK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7E2333CD-C135-491B-8772-DD3682360E30}"/>
              </a:ext>
            </a:extLst>
          </p:cNvPr>
          <p:cNvSpPr/>
          <p:nvPr/>
        </p:nvSpPr>
        <p:spPr>
          <a:xfrm>
            <a:off x="1896573" y="3487121"/>
            <a:ext cx="3922020" cy="6463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04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0725-CB1E-43B8-897F-C72598627C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29982" y="2753518"/>
            <a:ext cx="3758853" cy="1350963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900" b="1" dirty="0">
                <a:latin typeface="+mn-lt"/>
              </a:rPr>
              <a:t>Modules</a:t>
            </a:r>
            <a:br>
              <a:rPr lang="en-US" sz="3700" dirty="0">
                <a:latin typeface="+mn-lt"/>
              </a:rPr>
            </a:br>
            <a:r>
              <a:rPr lang="en-US" sz="3700" dirty="0">
                <a:latin typeface="+mn-lt"/>
              </a:rPr>
              <a:t>(</a:t>
            </a:r>
            <a:r>
              <a:rPr lang="en-US" sz="2800" dirty="0">
                <a:latin typeface="+mn-lt"/>
              </a:rPr>
              <a:t>two basic modules)</a:t>
            </a:r>
            <a:endParaRPr lang="en-US" sz="37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8E2E6-E430-45EB-8A91-3C0708A737A2}"/>
              </a:ext>
            </a:extLst>
          </p:cNvPr>
          <p:cNvSpPr/>
          <p:nvPr/>
        </p:nvSpPr>
        <p:spPr>
          <a:xfrm>
            <a:off x="4133492" y="342108"/>
            <a:ext cx="3587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APP INTERFACE</a:t>
            </a:r>
            <a:endParaRPr lang="en-PK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09B942F-4ACF-4FF4-8416-E2808A01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4383" y="1484243"/>
            <a:ext cx="2994990" cy="5031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E6C86-7811-46D0-B84A-CAA90E86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53" y="1842052"/>
            <a:ext cx="2761580" cy="41479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B04D1F1-3906-4C4B-AC86-114900D5FFF4}"/>
              </a:ext>
            </a:extLst>
          </p:cNvPr>
          <p:cNvSpPr/>
          <p:nvPr/>
        </p:nvSpPr>
        <p:spPr>
          <a:xfrm>
            <a:off x="1709530" y="3916017"/>
            <a:ext cx="3379305" cy="692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1273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8B94-E40F-41FC-8FEE-7FBB115D1F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069" y="2937841"/>
            <a:ext cx="5963479" cy="982318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latin typeface="+mn-lt"/>
              </a:rPr>
              <a:t>Rehabilitation</a:t>
            </a:r>
            <a:br>
              <a:rPr lang="en-US" sz="3200" dirty="0">
                <a:latin typeface="+mn-lt"/>
              </a:rPr>
            </a:br>
            <a:r>
              <a:rPr lang="en-US" sz="2400" dirty="0">
                <a:latin typeface="+mn-lt"/>
              </a:rPr>
              <a:t>(training the cognitive abilities)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D6ACA-369D-4287-A8A3-B74F298E721F}"/>
              </a:ext>
            </a:extLst>
          </p:cNvPr>
          <p:cNvSpPr/>
          <p:nvPr/>
        </p:nvSpPr>
        <p:spPr>
          <a:xfrm>
            <a:off x="4067231" y="315603"/>
            <a:ext cx="3587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APP INTERFACE</a:t>
            </a:r>
            <a:endParaRPr lang="en-PK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59ED522-8110-4B00-A27A-B225EA28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4383" y="1484243"/>
            <a:ext cx="2994990" cy="5031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755A4-C74C-4292-8ED1-E71B3620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828800"/>
            <a:ext cx="2784629" cy="41744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E471E36-3976-428E-B5AA-1A07CE82AEC9}"/>
              </a:ext>
            </a:extLst>
          </p:cNvPr>
          <p:cNvSpPr/>
          <p:nvPr/>
        </p:nvSpPr>
        <p:spPr>
          <a:xfrm>
            <a:off x="1431234" y="3810000"/>
            <a:ext cx="4214191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70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DEED-0809-4E8D-892A-9487726A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573547"/>
            <a:ext cx="4838290" cy="745540"/>
          </a:xfrm>
        </p:spPr>
        <p:txBody>
          <a:bodyPr>
            <a:normAutofit fontScale="90000"/>
          </a:bodyPr>
          <a:lstStyle/>
          <a:p>
            <a:pPr algn="l"/>
            <a:r>
              <a:rPr lang="en-US">
                <a:cs typeface="Calibri Light"/>
              </a:rPr>
              <a:t>Sequence   Alphabets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EB9B0-915D-4FB5-BABD-D6FC98E0431A}"/>
              </a:ext>
            </a:extLst>
          </p:cNvPr>
          <p:cNvSpPr txBox="1"/>
          <p:nvPr/>
        </p:nvSpPr>
        <p:spPr>
          <a:xfrm>
            <a:off x="831513" y="2319087"/>
            <a:ext cx="354833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visual Sequential Memory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Sequencing Test</a:t>
            </a:r>
          </a:p>
          <a:p>
            <a:r>
              <a:rPr lang="en-US" dirty="0"/>
              <a:t>          WOM-ASM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Evaluated cognitive abilities.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Time.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Levels.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Examples</a:t>
            </a:r>
          </a:p>
          <a:p>
            <a:r>
              <a:rPr lang="en-US" dirty="0"/>
              <a:t>     Days in week</a:t>
            </a:r>
          </a:p>
          <a:p>
            <a:r>
              <a:rPr lang="en-US" dirty="0"/>
              <a:t>     Months of year.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6B5EECE-B445-4674-B1E2-8F89961B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3" y="5081867"/>
            <a:ext cx="4053922" cy="1776133"/>
          </a:xfrm>
          <a:prstGeom prst="rect">
            <a:avLst/>
          </a:prstGeom>
        </p:spPr>
      </p:pic>
      <p:pic>
        <p:nvPicPr>
          <p:cNvPr id="4" name="1589449226518">
            <a:hlinkClick r:id="" action="ppaction://media"/>
            <a:extLst>
              <a:ext uri="{FF2B5EF4-FFF2-40B4-BE49-F238E27FC236}">
                <a16:creationId xmlns:a16="http://schemas.microsoft.com/office/drawing/2014/main" id="{EBEC2135-892C-4E0D-A4D4-8C7192C17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6160" y="967409"/>
            <a:ext cx="6096000" cy="39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53C1-C47E-47E4-8A56-312DDE85F2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7652" y="2834236"/>
            <a:ext cx="4558748" cy="594764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+mn-lt"/>
                <a:cs typeface="Calibri Light"/>
              </a:rPr>
              <a:t>Confusing Alphabets</a:t>
            </a:r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39D35-9CC3-44D4-B34E-23DC75FAFEDB}"/>
              </a:ext>
            </a:extLst>
          </p:cNvPr>
          <p:cNvSpPr txBox="1"/>
          <p:nvPr/>
        </p:nvSpPr>
        <p:spPr>
          <a:xfrm>
            <a:off x="927651" y="3429000"/>
            <a:ext cx="455874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Eye Tracking Problems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Mirror writing. e.g. saw -was</a:t>
            </a:r>
          </a:p>
          <a:p>
            <a:r>
              <a:rPr lang="en-US" dirty="0"/>
              <a:t>     B-d.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Dysgraphia.</a:t>
            </a:r>
          </a:p>
          <a:p>
            <a:pPr algn="ctr"/>
            <a:endParaRPr lang="en-US" dirty="0"/>
          </a:p>
        </p:txBody>
      </p:sp>
      <p:pic>
        <p:nvPicPr>
          <p:cNvPr id="5" name="1589450019308">
            <a:hlinkClick r:id="" action="ppaction://media"/>
            <a:extLst>
              <a:ext uri="{FF2B5EF4-FFF2-40B4-BE49-F238E27FC236}">
                <a16:creationId xmlns:a16="http://schemas.microsoft.com/office/drawing/2014/main" id="{9F2E890A-9E26-4C2C-B6B1-31F2E69A8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4695" y="1326874"/>
            <a:ext cx="6096000" cy="4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DDB5-4E69-4B7B-A71C-3EDEC6B5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80" y="1721275"/>
            <a:ext cx="3498979" cy="479000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Syllables</a:t>
            </a:r>
          </a:p>
        </p:txBody>
      </p:sp>
      <p:pic>
        <p:nvPicPr>
          <p:cNvPr id="7" name="Content Placeholder 6" descr="A picture containing sign&#10;&#10;Description automatically generated">
            <a:extLst>
              <a:ext uri="{FF2B5EF4-FFF2-40B4-BE49-F238E27FC236}">
                <a16:creationId xmlns:a16="http://schemas.microsoft.com/office/drawing/2014/main" id="{62F2CF42-6948-4D57-A16A-6587AC4C9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4974" y="5103651"/>
            <a:ext cx="2213113" cy="12838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D6EA58-C311-439B-8917-8CF79F9ED508}"/>
              </a:ext>
            </a:extLst>
          </p:cNvPr>
          <p:cNvSpPr/>
          <p:nvPr/>
        </p:nvSpPr>
        <p:spPr>
          <a:xfrm>
            <a:off x="791680" y="2359301"/>
            <a:ext cx="37803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of Auditory Processing Skills, 3rd Edition (TAPS-3).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of pronunciation having one vowel sound.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phonological 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Pronunciation of words with lots of syllables.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WhatsApp Video 2020-05-14 at 10.18.26 AM">
            <a:hlinkClick r:id="" action="ppaction://media"/>
            <a:extLst>
              <a:ext uri="{FF2B5EF4-FFF2-40B4-BE49-F238E27FC236}">
                <a16:creationId xmlns:a16="http://schemas.microsoft.com/office/drawing/2014/main" id="{B3A35901-384D-44E2-B0D8-0BD81D1D6D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9950" y="1721275"/>
            <a:ext cx="6865459" cy="40301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90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F616-96A4-450E-9343-1BC18EA0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78413"/>
            <a:ext cx="2944573" cy="6075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Rhyming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978C6C-26DD-4F99-BEFB-B7EB1E86D913}"/>
              </a:ext>
            </a:extLst>
          </p:cNvPr>
          <p:cNvSpPr/>
          <p:nvPr/>
        </p:nvSpPr>
        <p:spPr>
          <a:xfrm>
            <a:off x="914400" y="2509897"/>
            <a:ext cx="35682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Phonological awareness.</a:t>
            </a:r>
          </a:p>
          <a:p>
            <a:r>
              <a:rPr lang="en-US" dirty="0"/>
              <a:t>     (assessment 5 - 8).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Recognizing rhythmic sounds and mapping the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Blending sounds.</a:t>
            </a:r>
          </a:p>
          <a:p>
            <a:endParaRPr lang="en-US" dirty="0"/>
          </a:p>
          <a:p>
            <a:r>
              <a:rPr lang="en-US" sz="2000" dirty="0"/>
              <a:t>Results</a:t>
            </a:r>
          </a:p>
        </p:txBody>
      </p:sp>
      <p:pic>
        <p:nvPicPr>
          <p:cNvPr id="5" name="WhatsApp Video 2020-05-14 at 10.47.02 AM">
            <a:hlinkClick r:id="" action="ppaction://media"/>
            <a:extLst>
              <a:ext uri="{FF2B5EF4-FFF2-40B4-BE49-F238E27FC236}">
                <a16:creationId xmlns:a16="http://schemas.microsoft.com/office/drawing/2014/main" id="{354410A7-949D-421D-B7A7-8A0F4D92D81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36" end="353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1660674"/>
            <a:ext cx="6281738" cy="3533477"/>
          </a:xfrm>
        </p:spPr>
      </p:pic>
    </p:spTree>
    <p:extLst>
      <p:ext uri="{BB962C8B-B14F-4D97-AF65-F5344CB8AC3E}">
        <p14:creationId xmlns:p14="http://schemas.microsoft.com/office/powerpoint/2010/main" val="30105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21C0-853E-4684-B1E1-1D4E6450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1727073"/>
            <a:ext cx="3498979" cy="499292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naming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0363F-98E9-4245-899E-5A57833A10CB}"/>
              </a:ext>
            </a:extLst>
          </p:cNvPr>
          <p:cNvSpPr txBox="1"/>
          <p:nvPr/>
        </p:nvSpPr>
        <p:spPr>
          <a:xfrm>
            <a:off x="791680" y="2226365"/>
            <a:ext cx="378032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 Automatized Naming test(RAN)/Speed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Grapheme-phoneme relation</a:t>
            </a:r>
          </a:p>
          <a:p>
            <a:pPr>
              <a:lnSpc>
                <a:spcPct val="150000"/>
              </a:lnSpc>
            </a:pPr>
            <a:r>
              <a:rPr lang="en-US" dirty="0"/>
              <a:t>5 Tenets of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Phonemic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WhatsApp Video 2020-05-14 at 10.46.04 AM">
            <a:hlinkClick r:id="" action="ppaction://media"/>
            <a:extLst>
              <a:ext uri="{FF2B5EF4-FFF2-40B4-BE49-F238E27FC236}">
                <a16:creationId xmlns:a16="http://schemas.microsoft.com/office/drawing/2014/main" id="{AA40A616-6C21-4C88-8EF7-46763C7F436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1660674"/>
            <a:ext cx="6281738" cy="3533477"/>
          </a:xfrm>
        </p:spPr>
      </p:pic>
    </p:spTree>
    <p:extLst>
      <p:ext uri="{BB962C8B-B14F-4D97-AF65-F5344CB8AC3E}">
        <p14:creationId xmlns:p14="http://schemas.microsoft.com/office/powerpoint/2010/main" val="20671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B73E-7D83-41BD-8FB4-0F575F1E7D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269" y="238540"/>
            <a:ext cx="3500438" cy="1020417"/>
          </a:xfrm>
        </p:spPr>
        <p:txBody>
          <a:bodyPr>
            <a:normAutofit fontScale="90000"/>
          </a:bodyPr>
          <a:lstStyle/>
          <a:p>
            <a:r>
              <a:rPr lang="en-US" dirty="0"/>
              <a:t>Tutorials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79E31-9063-4637-8792-C1063FD85250}"/>
              </a:ext>
            </a:extLst>
          </p:cNvPr>
          <p:cNvSpPr txBox="1"/>
          <p:nvPr/>
        </p:nvSpPr>
        <p:spPr>
          <a:xfrm>
            <a:off x="3061253" y="335627"/>
            <a:ext cx="350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Instruction following 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retention.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Tutorials before each game.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730FF-A4C9-4E0B-9D9E-4098C39C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063" y="1587811"/>
            <a:ext cx="2865824" cy="5031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016A5-C464-4A96-BC44-2DE9AB5E0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505" y="1587810"/>
            <a:ext cx="2865824" cy="503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9970A-4012-4A9E-B022-4F4C54A8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9948" y="1561305"/>
            <a:ext cx="2753096" cy="503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2D56B-97BD-420F-B068-CC27E9BF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1948070"/>
            <a:ext cx="2650435" cy="4108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2443D-EE7B-4B6C-A403-5130968D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948069"/>
            <a:ext cx="2590800" cy="4108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7D1AFC-2ACF-4110-A621-CEE072320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287" y="1921566"/>
            <a:ext cx="2544417" cy="41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34E85-9789-4AA7-8634-85911CC00768}"/>
              </a:ext>
            </a:extLst>
          </p:cNvPr>
          <p:cNvSpPr txBox="1"/>
          <p:nvPr/>
        </p:nvSpPr>
        <p:spPr>
          <a:xfrm>
            <a:off x="3690730" y="636104"/>
            <a:ext cx="48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        </a:t>
            </a:r>
            <a:r>
              <a:rPr lang="en-US" sz="3600" b="1" dirty="0"/>
              <a:t>OUR TEAM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B125C-7715-49F4-8A8F-3A43FEFFAF60}"/>
              </a:ext>
            </a:extLst>
          </p:cNvPr>
          <p:cNvSpPr/>
          <p:nvPr/>
        </p:nvSpPr>
        <p:spPr>
          <a:xfrm>
            <a:off x="8331952" y="1934816"/>
            <a:ext cx="2949312" cy="286246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F3593DD-721A-4ECE-A6A0-634DDBFDB9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00" y="2035430"/>
            <a:ext cx="2518616" cy="2661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8FFB2C-A47B-4B70-AABF-9A62CDDF94CD}"/>
              </a:ext>
            </a:extLst>
          </p:cNvPr>
          <p:cNvSpPr/>
          <p:nvPr/>
        </p:nvSpPr>
        <p:spPr>
          <a:xfrm>
            <a:off x="4621344" y="1934815"/>
            <a:ext cx="2949312" cy="28624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9" name="Picture 8" descr="A person sitting in front of a building&#10;&#10;Description automatically generated">
            <a:extLst>
              <a:ext uri="{FF2B5EF4-FFF2-40B4-BE49-F238E27FC236}">
                <a16:creationId xmlns:a16="http://schemas.microsoft.com/office/drawing/2014/main" id="{34396559-5D0B-4F33-A2CB-74793E565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21" y="2008925"/>
            <a:ext cx="2662558" cy="26823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21576EC-5349-4059-9AF5-CE82AA263D40}"/>
              </a:ext>
            </a:extLst>
          </p:cNvPr>
          <p:cNvSpPr/>
          <p:nvPr/>
        </p:nvSpPr>
        <p:spPr>
          <a:xfrm>
            <a:off x="910736" y="1934814"/>
            <a:ext cx="2949312" cy="286247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1" name="Picture 10" descr="A person posing for a picture&#10;&#10;Description automatically generated">
            <a:extLst>
              <a:ext uri="{FF2B5EF4-FFF2-40B4-BE49-F238E27FC236}">
                <a16:creationId xmlns:a16="http://schemas.microsoft.com/office/drawing/2014/main" id="{2C6AC8A7-539F-4355-93A8-0816E9619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6" y="2035430"/>
            <a:ext cx="2541631" cy="2661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0CEB5-7538-4837-9297-0D84460A8194}"/>
              </a:ext>
            </a:extLst>
          </p:cNvPr>
          <p:cNvSpPr txBox="1"/>
          <p:nvPr/>
        </p:nvSpPr>
        <p:spPr>
          <a:xfrm>
            <a:off x="1114576" y="4897901"/>
            <a:ext cx="294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Member 1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Nayab Amir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FA16-BCS-322 nayabamir15@gmail.com   </a:t>
            </a:r>
            <a:endParaRPr lang="en-PK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69F95-023F-4B37-A77D-0C0155B15B45}"/>
              </a:ext>
            </a:extLst>
          </p:cNvPr>
          <p:cNvSpPr txBox="1"/>
          <p:nvPr/>
        </p:nvSpPr>
        <p:spPr>
          <a:xfrm>
            <a:off x="4863548" y="4897901"/>
            <a:ext cx="3051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Member 2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Noor e eman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FA16-BCS-286</a:t>
            </a:r>
          </a:p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nooreman631@gmail.com</a:t>
            </a:r>
            <a:endParaRPr lang="en-PK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4AAB8-C95B-4791-83E0-0D4FD4A2035C}"/>
              </a:ext>
            </a:extLst>
          </p:cNvPr>
          <p:cNvSpPr txBox="1"/>
          <p:nvPr/>
        </p:nvSpPr>
        <p:spPr>
          <a:xfrm flipH="1">
            <a:off x="8697205" y="4897898"/>
            <a:ext cx="258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Supervisor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DR. Usama Ijaz Bajwa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Associate Professor and Head Of Department</a:t>
            </a:r>
            <a:endParaRPr lang="en-PK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67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84B4920-237F-4D42-A459-471AC24E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949" y="889381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5400" b="1" dirty="0"/>
              <a:t>Progress Graph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US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F0299-7580-4DFC-A01A-7CBDA62DAEFF}"/>
              </a:ext>
            </a:extLst>
          </p:cNvPr>
          <p:cNvSpPr txBox="1"/>
          <p:nvPr/>
        </p:nvSpPr>
        <p:spPr>
          <a:xfrm>
            <a:off x="4813757" y="2097294"/>
            <a:ext cx="6758058" cy="2555325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70000" lnSpcReduction="20000"/>
          </a:bodyPr>
          <a:lstStyle/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spc="-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Maintains progress  of each game.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spc="-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Parents/SLPs  can have a look and monitor  improvement.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spc="-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Scores for some game while time for other is taken as assessing                                                                 criteria.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spc="-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Scores on y axis and number of days date wise is                                          place on x axis. </a:t>
            </a:r>
          </a:p>
          <a:p>
            <a:pPr marL="285750" indent="-28575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spc="-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Curve shows progress of individual.</a:t>
            </a:r>
          </a:p>
          <a:p>
            <a:pPr marL="285750" indent="-285750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-150" dirty="0"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1CE48-ACE2-4004-99DF-B079826C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83" y="218692"/>
            <a:ext cx="2851149" cy="2042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4D30E-C8C6-4AB4-AAD5-85FCFB0F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6" y="3205170"/>
            <a:ext cx="4645556" cy="32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3688D-421D-4406-9CFE-6FA29986384D}"/>
              </a:ext>
            </a:extLst>
          </p:cNvPr>
          <p:cNvSpPr txBox="1"/>
          <p:nvPr/>
        </p:nvSpPr>
        <p:spPr>
          <a:xfrm>
            <a:off x="1073426" y="707320"/>
            <a:ext cx="502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Diagnosis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1FEAC-9D1A-4C06-886B-28E965B1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18243" y="5459896"/>
            <a:ext cx="2107096" cy="14955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14E12-4B3A-461D-9151-AB0EDD2A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357" y="186615"/>
            <a:ext cx="2274005" cy="2353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F8D60-3747-4326-83E3-2B8FF8775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793" y="3820009"/>
            <a:ext cx="2688569" cy="220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CE2D6-3C38-41BC-867F-959983925C01}"/>
              </a:ext>
            </a:extLst>
          </p:cNvPr>
          <p:cNvSpPr txBox="1"/>
          <p:nvPr/>
        </p:nvSpPr>
        <p:spPr>
          <a:xfrm>
            <a:off x="967409" y="1625747"/>
            <a:ext cx="85874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Set of scenes on all abilities covered in rehabilitation.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Scene for arranging days of weeks and months of year.(Sequence)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Scene on naming colors(speed test).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Scene on phonics auditory skills(vowels hearing ability).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Scene on instruction following ability(memory test).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Results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If the subject is unable to perform well in any one of the tasks then he is likely to have dyslexia.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4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0E1AC-7CC8-4355-8D28-2CF4BE2865FF}"/>
              </a:ext>
            </a:extLst>
          </p:cNvPr>
          <p:cNvSpPr txBox="1"/>
          <p:nvPr/>
        </p:nvSpPr>
        <p:spPr>
          <a:xfrm>
            <a:off x="3429000" y="1609688"/>
            <a:ext cx="29552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b="1" dirty="0"/>
              <a:t>Conclusion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EBD6-11E6-453F-A753-8A225A707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5" y="460800"/>
            <a:ext cx="2176276" cy="2176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682C8-9079-403B-B15D-68E407215D4C}"/>
              </a:ext>
            </a:extLst>
          </p:cNvPr>
          <p:cNvSpPr txBox="1"/>
          <p:nvPr/>
        </p:nvSpPr>
        <p:spPr>
          <a:xfrm>
            <a:off x="3429000" y="2637076"/>
            <a:ext cx="752951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cs typeface="Times New Roman" panose="02020603050405020304" pitchFamily="18" charset="0"/>
              </a:rPr>
              <a:t>Game for dyslexics would help subject understand the relationship between phoneme and grapheme.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cs typeface="Times New Roman" panose="02020603050405020304" pitchFamily="18" charset="0"/>
              </a:rPr>
              <a:t>Help connection between words and thoughts.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cs typeface="Times New Roman" panose="02020603050405020304" pitchFamily="18" charset="0"/>
              </a:rPr>
              <a:t>The subject would be able to follow directions and find paths easily.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Class dropouts will decease.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Effective learning.</a:t>
            </a:r>
          </a:p>
        </p:txBody>
      </p:sp>
    </p:spTree>
    <p:extLst>
      <p:ext uri="{BB962C8B-B14F-4D97-AF65-F5344CB8AC3E}">
        <p14:creationId xmlns:p14="http://schemas.microsoft.com/office/powerpoint/2010/main" val="324794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7DFB3-7BD8-4B9E-8688-5153DBD33CC2}"/>
              </a:ext>
            </a:extLst>
          </p:cNvPr>
          <p:cNvSpPr txBox="1"/>
          <p:nvPr/>
        </p:nvSpPr>
        <p:spPr>
          <a:xfrm>
            <a:off x="1282077" y="1092600"/>
            <a:ext cx="4055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00AEB-4622-47CC-A982-F7FF971BF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6314" y="3169057"/>
            <a:ext cx="2253084" cy="22530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ADCA3-F7BE-47F8-860B-5C125E0339CF}"/>
              </a:ext>
            </a:extLst>
          </p:cNvPr>
          <p:cNvSpPr txBox="1"/>
          <p:nvPr/>
        </p:nvSpPr>
        <p:spPr>
          <a:xfrm>
            <a:off x="1708825" y="2177586"/>
            <a:ext cx="725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Difficulty levels according to age will be introduced.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Improvement in diagnosis game.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Games on other types of dyslexia will be added .</a:t>
            </a:r>
            <a:r>
              <a:rPr lang="en-US" dirty="0" err="1"/>
              <a:t>ie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Dyscalculia.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Dysgraphia.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Introduce games on more cognitive skills.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3E27B7-2166-48ED-9A1D-735E74D1FCAC}"/>
              </a:ext>
            </a:extLst>
          </p:cNvPr>
          <p:cNvGrpSpPr/>
          <p:nvPr/>
        </p:nvGrpSpPr>
        <p:grpSpPr>
          <a:xfrm>
            <a:off x="2285427" y="1536914"/>
            <a:ext cx="2090058" cy="2090058"/>
            <a:chOff x="1103085" y="2209800"/>
            <a:chExt cx="2090058" cy="209005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8CF8678-CA4E-49FC-9D22-43F59135AA0A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58224B-04DE-4EE0-BDD1-6311E7D2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18622" y="2798573"/>
              <a:ext cx="1496027" cy="1025626"/>
            </a:xfrm>
            <a:prstGeom prst="rect">
              <a:avLst/>
            </a:prstGeom>
            <a:grp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F96045-7C36-43F3-BA8D-77480C66F9B2}"/>
              </a:ext>
            </a:extLst>
          </p:cNvPr>
          <p:cNvGrpSpPr/>
          <p:nvPr/>
        </p:nvGrpSpPr>
        <p:grpSpPr>
          <a:xfrm>
            <a:off x="7500978" y="1536914"/>
            <a:ext cx="2090058" cy="2090058"/>
            <a:chOff x="3753155" y="2209800"/>
            <a:chExt cx="2090058" cy="2090058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E42B66E-024D-4FA7-AEBE-B64B92EEF669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76F64A-4831-4350-9F99-A1A7A505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5190" y="2377835"/>
              <a:ext cx="1725988" cy="1725988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4EAA105-DDFE-4750-8EDE-2130D7D3DD2B}"/>
              </a:ext>
            </a:extLst>
          </p:cNvPr>
          <p:cNvSpPr/>
          <p:nvPr/>
        </p:nvSpPr>
        <p:spPr>
          <a:xfrm>
            <a:off x="1599690" y="4668131"/>
            <a:ext cx="349857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77"/>
              </a:rPr>
              <a:t>Our Work is cited 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77"/>
              </a:rPr>
              <a:t>Machine Perception &amp; Visual Intelligence Research Group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https://sites.google.com/view/mpvir/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1ACE-5865-414E-86FB-281B5FC84119}"/>
              </a:ext>
            </a:extLst>
          </p:cNvPr>
          <p:cNvSpPr/>
          <p:nvPr/>
        </p:nvSpPr>
        <p:spPr>
          <a:xfrm>
            <a:off x="7136562" y="4668130"/>
            <a:ext cx="3226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Find our Work at GitHub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Nayab15/game-for-dyslexic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2698D-62CB-4D6C-8C69-8D041603AEE6}"/>
              </a:ext>
            </a:extLst>
          </p:cNvPr>
          <p:cNvSpPr/>
          <p:nvPr/>
        </p:nvSpPr>
        <p:spPr>
          <a:xfrm>
            <a:off x="2411503" y="4021800"/>
            <a:ext cx="1685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MPVIR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CB68E2-3B44-4987-B616-EC43A4A18E8A}"/>
              </a:ext>
            </a:extLst>
          </p:cNvPr>
          <p:cNvSpPr/>
          <p:nvPr/>
        </p:nvSpPr>
        <p:spPr>
          <a:xfrm>
            <a:off x="7782817" y="4021799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GitHub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6B53E-9106-4D3D-8326-D7AFE06C948A}"/>
              </a:ext>
            </a:extLst>
          </p:cNvPr>
          <p:cNvSpPr/>
          <p:nvPr/>
        </p:nvSpPr>
        <p:spPr>
          <a:xfrm>
            <a:off x="4858037" y="327821"/>
            <a:ext cx="1813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" panose="020B0602020104020603" pitchFamily="34" charset="0"/>
              </a:rPr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6638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32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7DF423B-20EE-4B4E-9331-08534D6E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8B0462-75E9-4B1D-8B86-70E9E8F4C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54E69918-1325-4CA2-9AB0-85EE8D6D8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A5071B7-1CAE-4E86-9CA1-F918E5ED3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5A709AE-C597-4F0F-9CAA-FE0F9071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413C053-C9C1-4E6A-B009-C4B4DDAB9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5AE5B33-92CA-42D0-B84A-7AFE673AB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C9CFEC47-604F-4921-8C95-501EDBD8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7449E73-1609-4FCE-B4A0-7C4BA7E1F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12DE114-EF7D-4E44-B0AA-C84E525E9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368FDEB-E7AA-4C77-B71A-98163A466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A0649E67-96B5-4930-98AF-82AC94609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26C88EF-A37D-44C3-934C-42AA5B51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0442B81-6DBB-491C-B230-24678522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93426BCC-D22C-403C-8DCC-D90D2298D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67F8A8D-44CE-4AF4-9157-8A83CC462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A8C909B-F38A-40E8-AFDA-DC78B0861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1979438-48F8-498A-9404-803B48B99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43C1135D-3BE6-4AA0-9092-DA224D36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F3056CE6-A290-4B53-A183-2F813443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36073A9-4BB3-4518-95E4-42138439A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28981D50-41EB-47B6-A74B-B4590663D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F9D0CD8A-4E35-4881-BA81-B591B90F6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740" y="321731"/>
            <a:ext cx="3477458" cy="3477458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06AD6B3-B348-4CE7-AFAD-F882E7795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513F5A56-3C10-4EB6-A41F-B2387E13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9931031-0A9A-4132-A62C-407AFAC3F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D8F5A0-0D01-4A0F-A661-E6883F051BFE}"/>
              </a:ext>
            </a:extLst>
          </p:cNvPr>
          <p:cNvSpPr txBox="1"/>
          <p:nvPr/>
        </p:nvSpPr>
        <p:spPr>
          <a:xfrm>
            <a:off x="1683982" y="4293388"/>
            <a:ext cx="8833655" cy="1216282"/>
          </a:xfrm>
          <a:prstGeom prst="rect">
            <a:avLst/>
          </a:prstGeom>
        </p:spPr>
        <p:txBody>
          <a:bodyPr vert="horz" lIns="228600" tIns="228600" rIns="228600" bIns="0" rtlCol="0" anchor="b">
            <a:normAutofit lnSpcReduction="10000"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335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ABC4-9711-4D1A-B97C-41C74BCD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26" y="2349924"/>
            <a:ext cx="3498979" cy="2456442"/>
          </a:xfrm>
        </p:spPr>
        <p:txBody>
          <a:bodyPr>
            <a:normAutofit fontScale="90000"/>
          </a:bodyPr>
          <a:lstStyle/>
          <a:p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DYSLEXIA</a:t>
            </a: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reading disorder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2F9DA-7FBD-4692-8214-53514CB32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666" y="496024"/>
            <a:ext cx="3724938" cy="55659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general term for disorders that involve difficulty in learning to read or interpret words, letters, and other symbols, but that do not affect general intelligence.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C1A563-023C-46BE-900A-07915277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166" y="496025"/>
            <a:ext cx="3317184" cy="574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F350D-0D07-4E16-8B63-596114FFF9ED}"/>
              </a:ext>
            </a:extLst>
          </p:cNvPr>
          <p:cNvSpPr txBox="1"/>
          <p:nvPr/>
        </p:nvSpPr>
        <p:spPr>
          <a:xfrm>
            <a:off x="887895" y="534453"/>
            <a:ext cx="5208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INTRODUCTION: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596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E0DBAB-8147-49BA-BDE6-5C042A4BF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ED8BC3-B5E7-4BB7-B12F-703EDCA8F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6F00BFE-1B70-4399-BADA-36713DF12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A17D4F0-176A-409E-9429-7383CB543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F8F340C-53F5-429D-9226-3EDE2BB77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10FD2B3-C51F-4BAD-B117-D291A642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5B7BFCB-58AA-4244-8E11-5F49EBB79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FA2A6AB-3B29-4C74-B15C-D3CD832C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A3828C2-4DCB-4BDA-AF52-588522042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D96BCC-8E1D-4E53-BFE9-5D2B3350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0C9A704-8F42-4DA5-AA70-C1B7C76DD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88CB7AC-9A39-4392-94FA-C1FF5055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F85A64C-2EA0-4F32-A00E-E23498597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B971A08-E64E-406A-B90E-4318685C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85AA1AF-AA12-4DC6-A4D6-85769EC8F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FE78887-EF82-4A10-8C2A-B6E99F198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830EAA6-A822-4FBC-8416-FB928503C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BB3F671-31AF-4A1A-9E91-D2506DED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5CCC2F7-728D-4A2C-95E0-DFD2C3484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655C48D-4F22-4E83-8C04-8FF8BD30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3CD72BF-1BBB-49E0-9804-48763CACC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90020D-0F34-4BEA-989C-2205B88A8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8" r="19884" b="-1"/>
          <a:stretch/>
        </p:blipFill>
        <p:spPr>
          <a:xfrm>
            <a:off x="20" y="10"/>
            <a:ext cx="6745008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41F540E-DBD9-4E2D-9A95-1D614CDA4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0B18FD-404C-45E4-872F-2590043B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9">
              <a:extLst>
                <a:ext uri="{FF2B5EF4-FFF2-40B4-BE49-F238E27FC236}">
                  <a16:creationId xmlns:a16="http://schemas.microsoft.com/office/drawing/2014/main" id="{2A7620EE-5448-474E-A610-1C77EECF7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5C258F-23E6-43EA-B872-72E14F34A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EFCB86-77AB-4BB1-B19B-EA5191B02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0057" y="2190671"/>
            <a:ext cx="3654569" cy="3107309"/>
          </a:xfrm>
        </p:spPr>
        <p:txBody>
          <a:bodyPr>
            <a:normAutofit fontScale="90000"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2A4F4C2-B80E-497B-BFE8-A850403B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57" y="231543"/>
            <a:ext cx="3727704" cy="2611669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B6F68232-0068-4F6E-8A86-538CC0A3E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6" y="3062170"/>
            <a:ext cx="2857500" cy="2857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2EB93B-7CD9-48F4-825D-4235D6EDB9C2}"/>
              </a:ext>
            </a:extLst>
          </p:cNvPr>
          <p:cNvSpPr txBox="1"/>
          <p:nvPr/>
        </p:nvSpPr>
        <p:spPr>
          <a:xfrm>
            <a:off x="4190986" y="346029"/>
            <a:ext cx="264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Primitive ways</a:t>
            </a:r>
            <a:r>
              <a:rPr lang="en-US" b="1" dirty="0"/>
              <a:t>.</a:t>
            </a:r>
          </a:p>
        </p:txBody>
      </p:sp>
      <p:pic>
        <p:nvPicPr>
          <p:cNvPr id="36" name="Picture 3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6E1CD0-50FF-4EBB-A396-DB09BA9B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347" y="1768173"/>
            <a:ext cx="2808405" cy="267216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13C06811-E1CD-4F56-B244-6B992B2E7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743" y="4614473"/>
            <a:ext cx="3526220" cy="22099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0620750-731E-4F3F-BFF5-53BA8D5B8260}"/>
              </a:ext>
            </a:extLst>
          </p:cNvPr>
          <p:cNvSpPr txBox="1"/>
          <p:nvPr/>
        </p:nvSpPr>
        <p:spPr>
          <a:xfrm>
            <a:off x="116576" y="6009940"/>
            <a:ext cx="238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technical 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6E74E-71C9-4ECF-8B35-57F54C6DC18D}"/>
              </a:ext>
            </a:extLst>
          </p:cNvPr>
          <p:cNvSpPr txBox="1"/>
          <p:nvPr/>
        </p:nvSpPr>
        <p:spPr>
          <a:xfrm>
            <a:off x="7562759" y="1167578"/>
            <a:ext cx="4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 of  </a:t>
            </a:r>
          </a:p>
          <a:p>
            <a:r>
              <a:rPr lang="en-US" sz="2400" dirty="0"/>
              <a:t>“Game for Dyslexics”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EA5D-E710-4B73-80D4-C6F8D753921A}"/>
              </a:ext>
            </a:extLst>
          </p:cNvPr>
          <p:cNvSpPr txBox="1"/>
          <p:nvPr/>
        </p:nvSpPr>
        <p:spPr>
          <a:xfrm>
            <a:off x="7559459" y="2255618"/>
            <a:ext cx="382259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About 5 to 10% of total population face dyslexia.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Daily life functioning is affected.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Primitive ways are rather boring and increase dropouts.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8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7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05389-FAAD-4403-AFF5-758867F0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944" y="2035455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b="1" i="0" kern="1200" cap="none" spc="-150" dirty="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rPr>
              <a:t>SERIOUS GAMES A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CD5D5-DBED-4D07-98A1-24583E50E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9986" y="3742229"/>
            <a:ext cx="5414125" cy="1662475"/>
          </a:xfrm>
        </p:spPr>
        <p:txBody>
          <a:bodyPr vert="horz" lIns="91440" tIns="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0" kern="1200" dirty="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rPr>
              <a:t>To make children learn more and remain engaged in the activity we should devise a new innovative way that is easy </a:t>
            </a:r>
            <a:r>
              <a:rPr lang="en-US" sz="2000" dirty="0"/>
              <a:t>for</a:t>
            </a:r>
            <a:r>
              <a:rPr lang="en-US" sz="2000" b="0" kern="1200" dirty="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rPr>
              <a:t> both DYSLEXICS and SLPs.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7DDB-7238-4B69-BC4D-5F7DD768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6487" y="1121018"/>
            <a:ext cx="3296343" cy="16624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91654-9172-4FF1-9C82-93C5FFA9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3" y="265426"/>
            <a:ext cx="1792379" cy="21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BD8D-2C0D-4352-964A-C2DEDDDFB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159" y="1169014"/>
            <a:ext cx="3485062" cy="8027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42DA2-699C-40BB-A6F6-0C27F5F07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2186609"/>
            <a:ext cx="8673427" cy="3101008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Detects likeliness of having dyslexia(Diagnosis).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Provide a platform for dyslexic children to improve their skills.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Attract Interest and decrease the school</a:t>
            </a:r>
          </a:p>
          <a:p>
            <a:pPr algn="l">
              <a:buClrTx/>
            </a:pPr>
            <a:r>
              <a:rPr lang="en-IE" sz="2400" dirty="0"/>
              <a:t> dropout's percentage.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Facilitate SLPs and parents.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Keep track of subject’s progress.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IE" sz="2400" dirty="0"/>
              <a:t>Provide exercises on individual skills.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endParaRPr lang="en-IE" sz="2000" dirty="0"/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endParaRPr lang="en-IE" dirty="0"/>
          </a:p>
          <a:p>
            <a:pPr algn="l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70685-B93B-4BF4-9CE1-CAB35048F691}"/>
              </a:ext>
            </a:extLst>
          </p:cNvPr>
          <p:cNvSpPr txBox="1"/>
          <p:nvPr/>
        </p:nvSpPr>
        <p:spPr>
          <a:xfrm>
            <a:off x="5247861" y="565867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Game for dyslexics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785C6-C196-4DD8-AB8E-0B055D80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80" y="2941983"/>
            <a:ext cx="2412784" cy="2345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1176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D919-B4EA-4A16-A6F2-58E5CC457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205948"/>
            <a:ext cx="6364346" cy="76298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C6EF3-DCFB-43DB-A27B-2D9B07F48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420885"/>
            <a:ext cx="8673427" cy="1322587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A portable rehabilitation tool.</a:t>
            </a:r>
          </a:p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All(cognitive abilities) in one game.</a:t>
            </a:r>
          </a:p>
          <a:p>
            <a:pPr marL="457200" indent="-457200" algn="l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800" dirty="0"/>
              <a:t>Effective learning of subject and decrease dropouts.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72A87-D8AD-472E-A96E-C76D4983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583" y="1714246"/>
            <a:ext cx="2309082" cy="1961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097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350BB-CFAC-4AC0-87BD-454510A0E9C9}"/>
              </a:ext>
            </a:extLst>
          </p:cNvPr>
          <p:cNvSpPr txBox="1"/>
          <p:nvPr/>
        </p:nvSpPr>
        <p:spPr>
          <a:xfrm>
            <a:off x="2663687" y="3860704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DocLexi: Learn to Read &amp; Spell.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Eye games, Dyslexia.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Dyslexia Test.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Lexercise Online Language-Literacy Processing Evaluation.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8537D-02E2-4530-9B8E-39B5E5C94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4" y="723002"/>
            <a:ext cx="1711733" cy="2005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36485-ADF7-4B16-AC80-A7D2D92E0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366" y="-59327"/>
            <a:ext cx="2442087" cy="2432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D70DA-058E-4D20-9603-A89E0B91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805" y="618964"/>
            <a:ext cx="1137208" cy="11372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B6107-0504-405A-B94C-F43824743427}"/>
              </a:ext>
            </a:extLst>
          </p:cNvPr>
          <p:cNvSpPr/>
          <p:nvPr/>
        </p:nvSpPr>
        <p:spPr>
          <a:xfrm rot="2700000">
            <a:off x="9374615" y="1966662"/>
            <a:ext cx="1473447" cy="1332357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F6C80-B93C-429D-A8C1-A46501C3E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016" y="2190319"/>
            <a:ext cx="874644" cy="874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7D917-1639-4389-A493-E41FA8D67F67}"/>
              </a:ext>
            </a:extLst>
          </p:cNvPr>
          <p:cNvSpPr txBox="1"/>
          <p:nvPr/>
        </p:nvSpPr>
        <p:spPr>
          <a:xfrm>
            <a:off x="2782957" y="1157001"/>
            <a:ext cx="555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Uniqueness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5EE53-2219-47E5-AFD3-BA8E350DA842}"/>
              </a:ext>
            </a:extLst>
          </p:cNvPr>
          <p:cNvSpPr txBox="1"/>
          <p:nvPr/>
        </p:nvSpPr>
        <p:spPr>
          <a:xfrm>
            <a:off x="2782957" y="3368242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Related work </a:t>
            </a:r>
          </a:p>
          <a:p>
            <a:endParaRPr lang="en-US" dirty="0"/>
          </a:p>
        </p:txBody>
      </p:sp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D0B93AFE-01D1-4ACC-B397-2EA418CE1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112" y="3614443"/>
            <a:ext cx="2894901" cy="2894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499EB0-9441-409C-A45A-25DFB1439086}"/>
              </a:ext>
            </a:extLst>
          </p:cNvPr>
          <p:cNvSpPr txBox="1"/>
          <p:nvPr/>
        </p:nvSpPr>
        <p:spPr>
          <a:xfrm>
            <a:off x="2663687" y="1911665"/>
            <a:ext cx="567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set of strategy games integrated in one.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Diagnosis game.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Progress Graph.</a:t>
            </a:r>
          </a:p>
        </p:txBody>
      </p:sp>
    </p:spTree>
    <p:extLst>
      <p:ext uri="{BB962C8B-B14F-4D97-AF65-F5344CB8AC3E}">
        <p14:creationId xmlns:p14="http://schemas.microsoft.com/office/powerpoint/2010/main" val="242054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1A0E-EBE0-4188-A490-91251E296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>
              <a:lnSpc>
                <a:spcPct val="85000"/>
              </a:lnSpc>
            </a:pPr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4400" b="1" dirty="0">
                <a:solidFill>
                  <a:schemeClr val="tx1"/>
                </a:solidFill>
              </a:rPr>
            </a:b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Tools and Techniques</a:t>
            </a:r>
            <a:br>
              <a:rPr lang="en-US" sz="4400" b="1" dirty="0">
                <a:solidFill>
                  <a:schemeClr val="tx1"/>
                </a:solidFill>
              </a:rPr>
            </a:br>
            <a:endParaRPr lang="en-US" sz="4400" b="1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01C1075-B54C-4189-9503-CC621C4A7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164" y="960120"/>
            <a:ext cx="5511800" cy="41712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Tools: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Unity 3D Engine.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 Sharp(backend).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2D sprites using photoshop.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Android support.</a:t>
            </a:r>
          </a:p>
          <a:p>
            <a:pPr algn="l"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Techniques: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Orton Ganllengium Curriculum.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Standardized tests for dyslexia evaluation. </a:t>
            </a:r>
          </a:p>
          <a:p>
            <a:pPr marL="342900" indent="-22860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060CA54D-B732-4B7A-9127-674CBAE6935C}"/>
              </a:ext>
            </a:extLst>
          </p:cNvPr>
          <p:cNvSpPr/>
          <p:nvPr/>
        </p:nvSpPr>
        <p:spPr>
          <a:xfrm>
            <a:off x="622077" y="3167211"/>
            <a:ext cx="759271" cy="8932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E795CE93-6DD9-4B3E-96B9-130BFF46D5F6}"/>
              </a:ext>
            </a:extLst>
          </p:cNvPr>
          <p:cNvSpPr/>
          <p:nvPr/>
        </p:nvSpPr>
        <p:spPr>
          <a:xfrm>
            <a:off x="3860537" y="3166713"/>
            <a:ext cx="759270" cy="89321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B55FA-1383-45B8-A8A3-C9F55283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9" y="665471"/>
            <a:ext cx="2126949" cy="17713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6749E31-931D-44CB-9AAB-F8CA6D28CFA2}"/>
              </a:ext>
            </a:extLst>
          </p:cNvPr>
          <p:cNvSpPr/>
          <p:nvPr/>
        </p:nvSpPr>
        <p:spPr>
          <a:xfrm rot="2700000">
            <a:off x="10291732" y="734611"/>
            <a:ext cx="1219775" cy="1383063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A33F03D-8721-425B-9F07-11A9E087688A}"/>
              </a:ext>
            </a:extLst>
          </p:cNvPr>
          <p:cNvSpPr/>
          <p:nvPr/>
        </p:nvSpPr>
        <p:spPr>
          <a:xfrm rot="2700000">
            <a:off x="10666911" y="2206901"/>
            <a:ext cx="1046754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93A1F71-5291-4DEC-8311-59C3456D7E63}"/>
              </a:ext>
            </a:extLst>
          </p:cNvPr>
          <p:cNvSpPr/>
          <p:nvPr/>
        </p:nvSpPr>
        <p:spPr>
          <a:xfrm rot="2700000">
            <a:off x="9004988" y="1806600"/>
            <a:ext cx="1304483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67FAEBF-6EC4-4C5F-ACA9-33110B760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79" y="905783"/>
            <a:ext cx="1016983" cy="983132"/>
          </a:xfrm>
          <a:prstGeom prst="rect">
            <a:avLst/>
          </a:prstGeom>
        </p:spPr>
      </p:pic>
      <p:pic>
        <p:nvPicPr>
          <p:cNvPr id="30" name="Picture 29" descr="A sign on the screen&#10;&#10;Description automatically generated">
            <a:extLst>
              <a:ext uri="{FF2B5EF4-FFF2-40B4-BE49-F238E27FC236}">
                <a16:creationId xmlns:a16="http://schemas.microsoft.com/office/drawing/2014/main" id="{2F16DB51-3454-4384-A884-AD4D8F9D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1770">
            <a:off x="10753800" y="2491115"/>
            <a:ext cx="898375" cy="889078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6B83915D-6E2A-45AD-ABB2-438E1025C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784" y="2054180"/>
            <a:ext cx="1000431" cy="10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Widescreen</PresentationFormat>
  <Paragraphs>142</Paragraphs>
  <Slides>25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 Light</vt:lpstr>
      <vt:lpstr>Rockwell</vt:lpstr>
      <vt:lpstr>Times New Roman</vt:lpstr>
      <vt:lpstr>Tw Cen MT</vt:lpstr>
      <vt:lpstr>Wingdings</vt:lpstr>
      <vt:lpstr>Atlas</vt:lpstr>
      <vt:lpstr>GAME FOR DYSLEXICS (Project by MPVIR group )</vt:lpstr>
      <vt:lpstr>PowerPoint Presentation</vt:lpstr>
      <vt:lpstr>  DYSLEXIA  a reading disorder  </vt:lpstr>
      <vt:lpstr>                                           </vt:lpstr>
      <vt:lpstr>SERIOUS GAMES A SOLUTION</vt:lpstr>
      <vt:lpstr>Objectives</vt:lpstr>
      <vt:lpstr>Problem Statement</vt:lpstr>
      <vt:lpstr>PowerPoint Presentation</vt:lpstr>
      <vt:lpstr>   Tools and Techniques </vt:lpstr>
      <vt:lpstr>PowerPoint Presentation</vt:lpstr>
      <vt:lpstr>PowerPoint Presentation</vt:lpstr>
      <vt:lpstr>Modules (two basic modules)</vt:lpstr>
      <vt:lpstr>Rehabilitation (training the cognitive abilities) </vt:lpstr>
      <vt:lpstr>Sequence   Alphabets</vt:lpstr>
      <vt:lpstr>Confusing Alphabets</vt:lpstr>
      <vt:lpstr>Count Syllables</vt:lpstr>
      <vt:lpstr>Rhyming</vt:lpstr>
      <vt:lpstr>Rapid naming</vt:lpstr>
      <vt:lpstr>Tutorials </vt:lpstr>
      <vt:lpstr>Progress Graph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FOR DYSLEXICS (Project by MPVIR group )</dc:title>
  <dc:creator>SANA KANWAL</dc:creator>
  <cp:lastModifiedBy>Nayab Amir</cp:lastModifiedBy>
  <cp:revision>31</cp:revision>
  <dcterms:created xsi:type="dcterms:W3CDTF">2020-05-14T05:23:07Z</dcterms:created>
  <dcterms:modified xsi:type="dcterms:W3CDTF">2020-05-14T12:06:07Z</dcterms:modified>
</cp:coreProperties>
</file>